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70" r:id="rId4"/>
    <p:sldId id="264" r:id="rId5"/>
    <p:sldId id="258" r:id="rId6"/>
    <p:sldId id="259" r:id="rId7"/>
    <p:sldId id="260" r:id="rId8"/>
    <p:sldId id="262" r:id="rId9"/>
    <p:sldId id="265" r:id="rId10"/>
    <p:sldId id="266" r:id="rId11"/>
    <p:sldId id="261" r:id="rId12"/>
    <p:sldId id="267" r:id="rId13"/>
    <p:sldId id="273" r:id="rId14"/>
    <p:sldId id="274" r:id="rId15"/>
    <p:sldId id="271" r:id="rId16"/>
    <p:sldId id="268" r:id="rId17"/>
    <p:sldId id="269" r:id="rId18"/>
    <p:sldId id="272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120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8/8/2025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8/8/2025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8/8/2025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hrykard@ecsdfl.u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D7B0A-7764-4F5E-A351-888109945C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PAPER BASED ACCOMODATED TEST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511689-1946-4324-800E-F46742A682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ORDERING &amp; RETURN INSTRUCTIONS</a:t>
            </a:r>
          </a:p>
          <a:p>
            <a:r>
              <a:rPr lang="en-US" dirty="0"/>
              <a:t>FALL/WINTER 2025</a:t>
            </a:r>
          </a:p>
        </p:txBody>
      </p:sp>
    </p:spTree>
    <p:extLst>
      <p:ext uri="{BB962C8B-B14F-4D97-AF65-F5344CB8AC3E}">
        <p14:creationId xmlns:p14="http://schemas.microsoft.com/office/powerpoint/2010/main" val="23481683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DE7D7C6-B367-4793-95AB-D101C953E3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754" y="499730"/>
            <a:ext cx="12070102" cy="5518298"/>
          </a:xfrm>
          <a:prstGeom prst="rect">
            <a:avLst/>
          </a:prstGeom>
        </p:spPr>
      </p:pic>
      <p:sp>
        <p:nvSpPr>
          <p:cNvPr id="3" name="Arrow: Down 2">
            <a:extLst>
              <a:ext uri="{FF2B5EF4-FFF2-40B4-BE49-F238E27FC236}">
                <a16:creationId xmlns:a16="http://schemas.microsoft.com/office/drawing/2014/main" id="{10D3C584-A7CF-4F6D-BDB2-B46B1B37EBAF}"/>
              </a:ext>
            </a:extLst>
          </p:cNvPr>
          <p:cNvSpPr/>
          <p:nvPr/>
        </p:nvSpPr>
        <p:spPr>
          <a:xfrm>
            <a:off x="7783033" y="3838353"/>
            <a:ext cx="839972" cy="9675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7408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67202-75E9-4DD0-B587-4708762EB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Requesting a Paper Based Test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4B765E-FAB1-4469-81FB-762E3E4C2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01629"/>
            <a:ext cx="8596668" cy="4539733"/>
          </a:xfrm>
        </p:spPr>
        <p:txBody>
          <a:bodyPr/>
          <a:lstStyle/>
          <a:p>
            <a:r>
              <a:rPr lang="en-US" dirty="0"/>
              <a:t>Email was sent 8/5/26 with new instructions</a:t>
            </a:r>
          </a:p>
          <a:p>
            <a:r>
              <a:rPr lang="en-US" dirty="0"/>
              <a:t>Procedures recap:</a:t>
            </a:r>
          </a:p>
          <a:p>
            <a:pPr lvl="1"/>
            <a:r>
              <a:rPr lang="en-US" dirty="0"/>
              <a:t>Eval will run District report for students with an IEP to create list of paper based</a:t>
            </a:r>
          </a:p>
          <a:p>
            <a:pPr lvl="1"/>
            <a:r>
              <a:rPr lang="en-US" dirty="0"/>
              <a:t>School level report will go into shared Google Drive, formatted into FLDOE template</a:t>
            </a:r>
          </a:p>
          <a:p>
            <a:pPr lvl="1"/>
            <a:r>
              <a:rPr lang="en-US" dirty="0"/>
              <a:t>Schools will review list and mark “Yes” or “No” if this student will use PBT (Column V)</a:t>
            </a:r>
          </a:p>
          <a:p>
            <a:pPr lvl="1"/>
            <a:r>
              <a:rPr lang="en-US" dirty="0"/>
              <a:t>Schools will compile Section 504 students at their respective schools and enter into the blank template in the Google drive</a:t>
            </a:r>
          </a:p>
          <a:p>
            <a:pPr lvl="1"/>
            <a:r>
              <a:rPr lang="en-US" dirty="0"/>
              <a:t>Eval will order tests for students and notify schools upon delivery</a:t>
            </a:r>
          </a:p>
          <a:p>
            <a:pPr lvl="1"/>
            <a:r>
              <a:rPr lang="en-US" dirty="0"/>
              <a:t>** Schools MUST update TIDE to reflect Paper Based Assessment (Change Test Indicator to requested PBT type)</a:t>
            </a:r>
          </a:p>
          <a:p>
            <a:pPr lvl="2"/>
            <a:r>
              <a:rPr lang="en-US" dirty="0"/>
              <a:t>This includes BEST Writing (Gr 4-10) and Statewide Science (Gr 5/8)</a:t>
            </a:r>
          </a:p>
        </p:txBody>
      </p:sp>
    </p:spTree>
    <p:extLst>
      <p:ext uri="{BB962C8B-B14F-4D97-AF65-F5344CB8AC3E}">
        <p14:creationId xmlns:p14="http://schemas.microsoft.com/office/powerpoint/2010/main" val="19954167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8C2E5E6-83AB-4DC5-A6E2-F5B54CB9BC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2367"/>
            <a:ext cx="12192000" cy="5447489"/>
          </a:xfrm>
          <a:prstGeom prst="rect">
            <a:avLst/>
          </a:prstGeom>
        </p:spPr>
      </p:pic>
      <p:sp>
        <p:nvSpPr>
          <p:cNvPr id="5" name="Arrow: Left 4">
            <a:extLst>
              <a:ext uri="{FF2B5EF4-FFF2-40B4-BE49-F238E27FC236}">
                <a16:creationId xmlns:a16="http://schemas.microsoft.com/office/drawing/2014/main" id="{A9CBCAB4-4514-4B87-B6E8-559680445DB5}"/>
              </a:ext>
            </a:extLst>
          </p:cNvPr>
          <p:cNvSpPr/>
          <p:nvPr/>
        </p:nvSpPr>
        <p:spPr>
          <a:xfrm>
            <a:off x="1510018" y="3707934"/>
            <a:ext cx="1166070" cy="134224"/>
          </a:xfrm>
          <a:prstGeom prst="lef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Up 5">
            <a:extLst>
              <a:ext uri="{FF2B5EF4-FFF2-40B4-BE49-F238E27FC236}">
                <a16:creationId xmlns:a16="http://schemas.microsoft.com/office/drawing/2014/main" id="{312E644F-3C2E-4627-BE7B-DB4ADA9515BE}"/>
              </a:ext>
            </a:extLst>
          </p:cNvPr>
          <p:cNvSpPr/>
          <p:nvPr/>
        </p:nvSpPr>
        <p:spPr>
          <a:xfrm>
            <a:off x="3590488" y="3775046"/>
            <a:ext cx="176169" cy="1065402"/>
          </a:xfrm>
          <a:prstGeom prst="up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4401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42A9F87-EDC5-46AF-935B-F313F0577E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65695"/>
            <a:ext cx="12192000" cy="4409543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014664C1-9680-4385-A99E-AEB4366D9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73916"/>
          </a:xfrm>
        </p:spPr>
        <p:txBody>
          <a:bodyPr/>
          <a:lstStyle/>
          <a:p>
            <a:r>
              <a:rPr lang="en-US" dirty="0"/>
              <a:t>PBT Files in Drive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718DF3E-F553-495A-A05D-99090071B5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053" y="1283516"/>
            <a:ext cx="8596668" cy="1320801"/>
          </a:xfrm>
        </p:spPr>
        <p:txBody>
          <a:bodyPr/>
          <a:lstStyle/>
          <a:p>
            <a:r>
              <a:rPr lang="en-US" dirty="0"/>
              <a:t>Data is in the school named file (</a:t>
            </a:r>
            <a:r>
              <a:rPr lang="en-US" dirty="0" err="1"/>
              <a:t>BaileyPBT</a:t>
            </a:r>
            <a:r>
              <a:rPr lang="en-US" dirty="0"/>
              <a:t>)</a:t>
            </a:r>
          </a:p>
          <a:p>
            <a:r>
              <a:rPr lang="en-US" dirty="0"/>
              <a:t>Blank template is the other file</a:t>
            </a:r>
          </a:p>
        </p:txBody>
      </p:sp>
    </p:spTree>
    <p:extLst>
      <p:ext uri="{BB962C8B-B14F-4D97-AF65-F5344CB8AC3E}">
        <p14:creationId xmlns:p14="http://schemas.microsoft.com/office/powerpoint/2010/main" val="14193988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D3419-88EB-4031-B85C-D8E27D150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49417"/>
          </a:xfrm>
        </p:spPr>
        <p:txBody>
          <a:bodyPr/>
          <a:lstStyle/>
          <a:p>
            <a:r>
              <a:rPr lang="en-US" dirty="0"/>
              <a:t>Blank Template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B52D4D-D583-444C-8853-9C34E02AB4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59017"/>
            <a:ext cx="8596668" cy="3880773"/>
          </a:xfrm>
        </p:spPr>
        <p:txBody>
          <a:bodyPr/>
          <a:lstStyle/>
          <a:p>
            <a:r>
              <a:rPr lang="en-US" dirty="0"/>
              <a:t>Blank spreadsheet is the state’s template </a:t>
            </a:r>
          </a:p>
          <a:p>
            <a:r>
              <a:rPr lang="en-US" dirty="0"/>
              <a:t>Data fields in Column E – Column R are drop down filled (arrow)</a:t>
            </a:r>
          </a:p>
          <a:p>
            <a:r>
              <a:rPr lang="en-US" dirty="0"/>
              <a:t>If you do not have access to view FLEID in FOCUS, have your school admin change your profile in FOCUS 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62BFEF-60EF-4CAB-8CE5-6052DFD8E3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76756"/>
            <a:ext cx="12192000" cy="4081244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75C1A49E-E839-4103-96DF-420D281DFA38}"/>
              </a:ext>
            </a:extLst>
          </p:cNvPr>
          <p:cNvSpPr/>
          <p:nvPr/>
        </p:nvSpPr>
        <p:spPr>
          <a:xfrm>
            <a:off x="3791824" y="5289679"/>
            <a:ext cx="964734" cy="45719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7025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BC6D6-854D-4AEE-8392-F350EF299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K-2 After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3AD43B-63AA-4D95-BC56-E227D7C40D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Grades K-2 paper based test responses are entered into the Renaissance Growth Platform (RGP) by 2 school personnel</a:t>
            </a:r>
          </a:p>
          <a:p>
            <a:r>
              <a:rPr lang="en-US" dirty="0"/>
              <a:t>All tests that were entered into RGP are mailed back as NOT TO BE SCORED with a WHITE label and Ground UPS return ship label</a:t>
            </a:r>
          </a:p>
          <a:p>
            <a:pPr marL="0" indent="0">
              <a:buNone/>
            </a:pPr>
            <a:r>
              <a:rPr lang="en-US" dirty="0"/>
              <a:t>* If you have a Braille test, you may choose to enter responses into RGP or mail back to vendor as a “traditional” paper based test</a:t>
            </a:r>
          </a:p>
          <a:p>
            <a:pPr marL="0" indent="0">
              <a:buNone/>
            </a:pPr>
            <a:r>
              <a:rPr lang="en-US" dirty="0"/>
              <a:t>* </a:t>
            </a:r>
            <a:r>
              <a:rPr lang="en-US" dirty="0">
                <a:solidFill>
                  <a:srgbClr val="0070C0"/>
                </a:solidFill>
              </a:rPr>
              <a:t>Braille manipulatives are returned to Florida Instructional Materials Center for the Visually Impaired (FIMC-VI) with the FedEx label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0677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C63AD-122C-4F18-A42C-FB6752A80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3-10 After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DAB4B1-AD58-4E87-8DB7-20887A533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48047"/>
            <a:ext cx="8596668" cy="4393315"/>
          </a:xfrm>
        </p:spPr>
        <p:txBody>
          <a:bodyPr>
            <a:normAutofit/>
          </a:bodyPr>
          <a:lstStyle/>
          <a:p>
            <a:r>
              <a:rPr lang="en-US" dirty="0"/>
              <a:t>All Grades 3-10 paper based test responses are entered into the Response Entry Interface (REI) by 2 school personnel *Note name change </a:t>
            </a:r>
          </a:p>
          <a:p>
            <a:r>
              <a:rPr lang="en-US" dirty="0"/>
              <a:t>These personnel will also have the School Data Entry (SDE) role in TIDE to enter the student responses</a:t>
            </a:r>
          </a:p>
          <a:p>
            <a:r>
              <a:rPr lang="en-US" dirty="0"/>
              <a:t>The paper based test that the student wrote in will be mailed back as a “NOT TO BE SCORED” test since you have entered responses into REI (and it is now treated like a computer based test for scoring purposes)</a:t>
            </a:r>
          </a:p>
          <a:p>
            <a:r>
              <a:rPr lang="en-US" dirty="0"/>
              <a:t>Mail back the used test with the White “Not To Be Scored” label and Ground UPS shipping label</a:t>
            </a:r>
          </a:p>
          <a:p>
            <a:pPr marL="0" indent="0">
              <a:buNone/>
            </a:pPr>
            <a:r>
              <a:rPr lang="en-US" dirty="0"/>
              <a:t>* If you have a Braille test, you may choose to enter responses into REI or mail back to vendor as a “traditional” paper based test</a:t>
            </a:r>
          </a:p>
          <a:p>
            <a:pPr marL="0" indent="0">
              <a:buNone/>
            </a:pPr>
            <a:r>
              <a:rPr lang="en-US" dirty="0"/>
              <a:t>* </a:t>
            </a:r>
            <a:r>
              <a:rPr lang="en-US" dirty="0">
                <a:solidFill>
                  <a:srgbClr val="0070C0"/>
                </a:solidFill>
              </a:rPr>
              <a:t>Braille manipulatives are returned to Florida Instructional Materials Center for the Visually Impaired (FIMC-VI) with the FedEx label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965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8C489-8092-4102-99A0-37BCAB76F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Reminders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C00D52-49DF-4D03-91FE-E7F77301DA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Paper based tests are always Secure material.  They are to stay in the Secure test storage (limited access) </a:t>
            </a:r>
          </a:p>
          <a:p>
            <a:r>
              <a:rPr lang="en-US" dirty="0"/>
              <a:t>Do not leave boxes for shipping out on a counter for UPS to pick up.  Boxes must stay in your possession or in secure storage until UPS arrives</a:t>
            </a:r>
          </a:p>
          <a:p>
            <a:r>
              <a:rPr lang="en-US" dirty="0"/>
              <a:t>Administration records are still filled out for a single student in a paper based testing session.  You complete a security log, seating chart and admin record/security checklist for that test.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3162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E91BF-8D7B-4CDE-8779-420E40BCC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A3674B-3B60-4529-B660-06315D9D57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850065"/>
            <a:ext cx="8596668" cy="4191297"/>
          </a:xfrm>
        </p:spPr>
        <p:txBody>
          <a:bodyPr/>
          <a:lstStyle/>
          <a:p>
            <a:r>
              <a:rPr lang="en-US" sz="2800" dirty="0"/>
              <a:t>Call or Email</a:t>
            </a:r>
          </a:p>
          <a:p>
            <a:pPr marL="0" indent="0">
              <a:buNone/>
            </a:pPr>
            <a:r>
              <a:rPr lang="en-US" sz="2800" dirty="0"/>
              <a:t>Heather Rykard, TSA</a:t>
            </a:r>
          </a:p>
          <a:p>
            <a:pPr marL="0" indent="0">
              <a:buNone/>
            </a:pPr>
            <a:r>
              <a:rPr lang="en-US" sz="2800" dirty="0">
                <a:hlinkClick r:id="rId2"/>
              </a:rPr>
              <a:t>hrykard@ecsdfl.us</a:t>
            </a:r>
            <a:endParaRPr lang="en-US" sz="2800" dirty="0"/>
          </a:p>
          <a:p>
            <a:pPr marL="0" indent="0">
              <a:buNone/>
            </a:pPr>
            <a:r>
              <a:rPr lang="en-US" sz="2800" dirty="0"/>
              <a:t>850-469-5387(Heather)/5386(Main Eval)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908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D0925-F168-4AD0-9B30-FF3498E28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93330"/>
            <a:ext cx="8596668" cy="852968"/>
          </a:xfrm>
        </p:spPr>
        <p:txBody>
          <a:bodyPr/>
          <a:lstStyle/>
          <a:p>
            <a:r>
              <a:rPr lang="en-US" dirty="0"/>
              <a:t>Eligibility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D87F9C-7A2C-4558-9DB6-10627B14FC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14130"/>
            <a:ext cx="8596668" cy="535054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Any student with a current, active IEP or Section 504 plan</a:t>
            </a:r>
          </a:p>
          <a:p>
            <a:r>
              <a:rPr lang="en-US" dirty="0"/>
              <a:t>Paper based assessment MUST be written as a need in the accommodation plan</a:t>
            </a:r>
          </a:p>
          <a:p>
            <a:pPr lvl="1"/>
            <a:r>
              <a:rPr lang="en-US" dirty="0"/>
              <a:t>“Paper based accommodation for computer based assessment[Statewide/Districtwide]”</a:t>
            </a:r>
          </a:p>
          <a:p>
            <a:pPr lvl="1"/>
            <a:r>
              <a:rPr lang="en-US" dirty="0"/>
              <a:t>“Altered format for paper based assessments: Large print[Statewide/Districtwide]”</a:t>
            </a:r>
          </a:p>
          <a:p>
            <a:r>
              <a:rPr lang="en-US" dirty="0"/>
              <a:t>Examples are:</a:t>
            </a:r>
          </a:p>
          <a:p>
            <a:pPr lvl="1"/>
            <a:r>
              <a:rPr lang="en-US" dirty="0"/>
              <a:t>Regular paper based</a:t>
            </a:r>
          </a:p>
          <a:p>
            <a:pPr lvl="1"/>
            <a:r>
              <a:rPr lang="en-US" dirty="0"/>
              <a:t>Large print</a:t>
            </a:r>
          </a:p>
          <a:p>
            <a:pPr lvl="1"/>
            <a:r>
              <a:rPr lang="en-US" dirty="0"/>
              <a:t>One-item-per-page</a:t>
            </a:r>
          </a:p>
          <a:p>
            <a:pPr lvl="1"/>
            <a:r>
              <a:rPr lang="en-US" dirty="0"/>
              <a:t>Braille (ensure you are aware what type of Braille the student needs)</a:t>
            </a:r>
          </a:p>
          <a:p>
            <a:pPr lvl="2"/>
            <a:r>
              <a:rPr lang="en-US" dirty="0"/>
              <a:t>Contracted vs Uncontracted</a:t>
            </a:r>
          </a:p>
          <a:p>
            <a:pPr lvl="3"/>
            <a:r>
              <a:rPr lang="en-US" dirty="0"/>
              <a:t>UEB with Nemeth vs UEB Math/Science</a:t>
            </a:r>
          </a:p>
          <a:p>
            <a:r>
              <a:rPr lang="en-US" b="1" dirty="0">
                <a:solidFill>
                  <a:srgbClr val="FF0000"/>
                </a:solidFill>
              </a:rPr>
              <a:t>*Make sure you update Testing Indicator in TIDE to reflect Paper Based test instead of computer based (3-10) or Alternate Response Accommodation (K-2)</a:t>
            </a:r>
          </a:p>
        </p:txBody>
      </p:sp>
    </p:spTree>
    <p:extLst>
      <p:ext uri="{BB962C8B-B14F-4D97-AF65-F5344CB8AC3E}">
        <p14:creationId xmlns:p14="http://schemas.microsoft.com/office/powerpoint/2010/main" val="3982359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7A209-F69D-4A80-8BD6-50992A0DC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Eligible Tests for PBT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B791BD-3DEA-45C8-9A97-E170503038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743" y="1741670"/>
            <a:ext cx="8596668" cy="4648497"/>
          </a:xfrm>
        </p:spPr>
        <p:txBody>
          <a:bodyPr>
            <a:normAutofit/>
          </a:bodyPr>
          <a:lstStyle/>
          <a:p>
            <a:r>
              <a:rPr lang="en-US" dirty="0"/>
              <a:t>STAR Reading (K-2) * </a:t>
            </a:r>
            <a:r>
              <a:rPr lang="en-US" dirty="0">
                <a:solidFill>
                  <a:srgbClr val="0070C0"/>
                </a:solidFill>
              </a:rPr>
              <a:t>No Paper option for Star Early Literature</a:t>
            </a:r>
          </a:p>
          <a:p>
            <a:r>
              <a:rPr lang="en-US" dirty="0"/>
              <a:t>STAR Math (K-2)</a:t>
            </a:r>
          </a:p>
          <a:p>
            <a:r>
              <a:rPr lang="en-US" dirty="0"/>
              <a:t>FAST Reading Retake</a:t>
            </a:r>
          </a:p>
          <a:p>
            <a:r>
              <a:rPr lang="en-US" dirty="0"/>
              <a:t>FAST Reading (3-10)</a:t>
            </a:r>
          </a:p>
          <a:p>
            <a:r>
              <a:rPr lang="en-US" dirty="0"/>
              <a:t>FAST Math (3-8)</a:t>
            </a:r>
          </a:p>
          <a:p>
            <a:r>
              <a:rPr lang="en-US" dirty="0"/>
              <a:t>BEST Algebra EOC</a:t>
            </a:r>
          </a:p>
          <a:p>
            <a:r>
              <a:rPr lang="en-US" dirty="0"/>
              <a:t>BEST Geometry EOC</a:t>
            </a:r>
          </a:p>
          <a:p>
            <a:r>
              <a:rPr lang="en-US" dirty="0"/>
              <a:t>Biology 1 EOC</a:t>
            </a:r>
          </a:p>
          <a:p>
            <a:r>
              <a:rPr lang="en-US" dirty="0"/>
              <a:t>Civics EOC</a:t>
            </a:r>
          </a:p>
          <a:p>
            <a:r>
              <a:rPr lang="en-US" dirty="0"/>
              <a:t>US History EOC</a:t>
            </a:r>
          </a:p>
          <a:p>
            <a:r>
              <a:rPr lang="en-US" dirty="0"/>
              <a:t>FCLE</a:t>
            </a:r>
          </a:p>
        </p:txBody>
      </p:sp>
    </p:spTree>
    <p:extLst>
      <p:ext uri="{BB962C8B-B14F-4D97-AF65-F5344CB8AC3E}">
        <p14:creationId xmlns:p14="http://schemas.microsoft.com/office/powerpoint/2010/main" val="1783830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B304799-4608-4D56-A209-EB622FB4A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to Find Assistance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1611A29-AA2E-449B-8928-940F781607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22475"/>
            <a:ext cx="8596668" cy="4318888"/>
          </a:xfrm>
        </p:spPr>
        <p:txBody>
          <a:bodyPr>
            <a:normAutofit/>
          </a:bodyPr>
          <a:lstStyle/>
          <a:p>
            <a:r>
              <a:rPr lang="en-US" sz="2000" dirty="0"/>
              <a:t>Each assessment group (K-2 &amp; 3-10) has its own Accommodations Manual found on the FAST portal</a:t>
            </a:r>
          </a:p>
          <a:p>
            <a:r>
              <a:rPr lang="en-US" sz="2000" dirty="0"/>
              <a:t>Manuals are also linked in Google classroom</a:t>
            </a:r>
          </a:p>
          <a:p>
            <a:r>
              <a:rPr lang="en-US" sz="2000" dirty="0"/>
              <a:t>Manuals outline most allowable accommodations.  * If you have a question if something is allowed, check with your school’s staffing specialist or Renae Ellsworth, ESE Program Specialist.</a:t>
            </a:r>
          </a:p>
        </p:txBody>
      </p:sp>
    </p:spTree>
    <p:extLst>
      <p:ext uri="{BB962C8B-B14F-4D97-AF65-F5344CB8AC3E}">
        <p14:creationId xmlns:p14="http://schemas.microsoft.com/office/powerpoint/2010/main" val="3915240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DF3C5-B82A-48A2-93CC-EFAFEDBAF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111" y="71896"/>
            <a:ext cx="8596668" cy="1320800"/>
          </a:xfrm>
        </p:spPr>
        <p:txBody>
          <a:bodyPr/>
          <a:lstStyle/>
          <a:p>
            <a:r>
              <a:rPr lang="en-US" dirty="0"/>
              <a:t>Ways to Check Who Has PBT?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A272A2-F734-4117-8409-695FEA3DFD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965" y="961656"/>
            <a:ext cx="8596668" cy="3880773"/>
          </a:xfrm>
        </p:spPr>
        <p:txBody>
          <a:bodyPr/>
          <a:lstStyle/>
          <a:p>
            <a:r>
              <a:rPr lang="en-US" dirty="0"/>
              <a:t>For students with an IEP, easiest is to use the “</a:t>
            </a:r>
            <a:r>
              <a:rPr lang="en-US" dirty="0">
                <a:solidFill>
                  <a:schemeClr val="accent5"/>
                </a:solidFill>
              </a:rPr>
              <a:t>ESE Testing Accommodations – School</a:t>
            </a:r>
            <a:r>
              <a:rPr lang="en-US" dirty="0"/>
              <a:t>” Report found in the “Reports” menu in FOCUS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ED3107-5766-4014-BF95-8B2F53A730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79" y="1701209"/>
            <a:ext cx="9789952" cy="5156791"/>
          </a:xfrm>
          <a:prstGeom prst="rect">
            <a:avLst/>
          </a:prstGeom>
        </p:spPr>
      </p:pic>
      <p:sp>
        <p:nvSpPr>
          <p:cNvPr id="6" name="Arrow: Left 5">
            <a:extLst>
              <a:ext uri="{FF2B5EF4-FFF2-40B4-BE49-F238E27FC236}">
                <a16:creationId xmlns:a16="http://schemas.microsoft.com/office/drawing/2014/main" id="{F8E32B8E-E4C4-433E-826D-89670AE83E4C}"/>
              </a:ext>
            </a:extLst>
          </p:cNvPr>
          <p:cNvSpPr/>
          <p:nvPr/>
        </p:nvSpPr>
        <p:spPr>
          <a:xfrm>
            <a:off x="740963" y="3506208"/>
            <a:ext cx="981511" cy="24328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411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ADD81-519F-459A-8F35-63A7490F1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23" y="368834"/>
            <a:ext cx="8596668" cy="1320800"/>
          </a:xfrm>
        </p:spPr>
        <p:txBody>
          <a:bodyPr/>
          <a:lstStyle/>
          <a:p>
            <a:r>
              <a:rPr lang="en-US" dirty="0"/>
              <a:t>District Reports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544BD2-6B11-46B4-9229-3F343EF4E8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161" y="1070047"/>
            <a:ext cx="8596668" cy="3880773"/>
          </a:xfrm>
        </p:spPr>
        <p:txBody>
          <a:bodyPr/>
          <a:lstStyle/>
          <a:p>
            <a:r>
              <a:rPr lang="en-US" dirty="0"/>
              <a:t>Click on District reports then the “ESE/Gifted” option to open the ESE/Gifted reports.  Select the “</a:t>
            </a:r>
            <a:r>
              <a:rPr lang="en-US" b="1" u="sng" dirty="0">
                <a:solidFill>
                  <a:schemeClr val="accent5"/>
                </a:solidFill>
              </a:rPr>
              <a:t>ESE Testing Accommodations – School</a:t>
            </a:r>
            <a:r>
              <a:rPr lang="en-US" dirty="0"/>
              <a:t>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FA4533-903F-4C57-82E4-6AA4889413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89634"/>
            <a:ext cx="10494628" cy="5034142"/>
          </a:xfrm>
          <a:prstGeom prst="rect">
            <a:avLst/>
          </a:prstGeom>
        </p:spPr>
      </p:pic>
      <p:sp>
        <p:nvSpPr>
          <p:cNvPr id="6" name="Arrow: Left 5">
            <a:extLst>
              <a:ext uri="{FF2B5EF4-FFF2-40B4-BE49-F238E27FC236}">
                <a16:creationId xmlns:a16="http://schemas.microsoft.com/office/drawing/2014/main" id="{8719C422-5695-4105-99B9-761CF734CB74}"/>
              </a:ext>
            </a:extLst>
          </p:cNvPr>
          <p:cNvSpPr/>
          <p:nvPr/>
        </p:nvSpPr>
        <p:spPr>
          <a:xfrm>
            <a:off x="2567031" y="1757493"/>
            <a:ext cx="855677" cy="22650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B9A5833E-A634-44AC-89B3-8B4CAC23A23D}"/>
              </a:ext>
            </a:extLst>
          </p:cNvPr>
          <p:cNvSpPr/>
          <p:nvPr/>
        </p:nvSpPr>
        <p:spPr>
          <a:xfrm>
            <a:off x="1050022" y="3921479"/>
            <a:ext cx="855677" cy="22650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Left 7">
            <a:extLst>
              <a:ext uri="{FF2B5EF4-FFF2-40B4-BE49-F238E27FC236}">
                <a16:creationId xmlns:a16="http://schemas.microsoft.com/office/drawing/2014/main" id="{1C13BC8F-E340-4EC6-9883-4AAE8B080003}"/>
              </a:ext>
            </a:extLst>
          </p:cNvPr>
          <p:cNvSpPr/>
          <p:nvPr/>
        </p:nvSpPr>
        <p:spPr>
          <a:xfrm>
            <a:off x="3734499" y="4093453"/>
            <a:ext cx="855677" cy="22650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192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C7315-B3E1-412A-BCC2-D3509C340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24917"/>
          </a:xfrm>
        </p:spPr>
        <p:txBody>
          <a:bodyPr/>
          <a:lstStyle/>
          <a:p>
            <a:r>
              <a:rPr lang="en-US" dirty="0"/>
              <a:t>Report Results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468E3E-AE52-4B90-8A11-397F6B03D1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494" y="1296523"/>
            <a:ext cx="8596668" cy="3880773"/>
          </a:xfrm>
        </p:spPr>
        <p:txBody>
          <a:bodyPr/>
          <a:lstStyle/>
          <a:p>
            <a:r>
              <a:rPr lang="en-US" dirty="0"/>
              <a:t>Results will show each accommodation as a line entry.  You can filter the report by a specific keyword (i.e. “paper”, “large”, or “braille”)</a:t>
            </a:r>
          </a:p>
          <a:p>
            <a:r>
              <a:rPr lang="en-US" dirty="0"/>
              <a:t>You can also export to excel or sheets to work with the data out of FOCUS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DD7F57-CE7F-4FDF-83BF-C55BF01BAF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391" y="2360163"/>
            <a:ext cx="9265152" cy="449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940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621AE-A070-46E6-837B-720E2A704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Students with a 504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40D397-32A0-44C3-8960-5EA68D378E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809" y="1270000"/>
            <a:ext cx="8596668" cy="3880773"/>
          </a:xfrm>
        </p:spPr>
        <p:txBody>
          <a:bodyPr/>
          <a:lstStyle/>
          <a:p>
            <a:r>
              <a:rPr lang="en-US" dirty="0"/>
              <a:t>For student with a 504, you will have to look at each individual 504 plan to determine if the student has a paper based accommodation.</a:t>
            </a:r>
          </a:p>
          <a:p>
            <a:r>
              <a:rPr lang="en-US" dirty="0"/>
              <a:t>If you have returning students, you won’t have to look these up unless the 504 has changed.</a:t>
            </a:r>
          </a:p>
          <a:p>
            <a:r>
              <a:rPr lang="en-US" dirty="0"/>
              <a:t>There is a report that will show you students who have an active 504</a:t>
            </a:r>
          </a:p>
          <a:p>
            <a:r>
              <a:rPr lang="en-US" dirty="0"/>
              <a:t>It is housed in “Reports”-&gt;”District Reports”-&gt;”504”-&gt;”</a:t>
            </a:r>
            <a:r>
              <a:rPr lang="en-US" b="1" dirty="0">
                <a:solidFill>
                  <a:schemeClr val="accent5"/>
                </a:solidFill>
              </a:rPr>
              <a:t>504 Students</a:t>
            </a:r>
            <a:r>
              <a:rPr lang="en-US" dirty="0"/>
              <a:t>”</a:t>
            </a:r>
          </a:p>
          <a:p>
            <a:r>
              <a:rPr lang="en-US" dirty="0"/>
              <a:t>The other reports in this menu WILL NOT show you accommodations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E43BB4-49DA-49CE-9DB7-3FC93909DC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09" y="3976577"/>
            <a:ext cx="12192000" cy="2487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809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42570-3CF4-4795-A762-D6B1A6698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504 Students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C3B3FF-D766-4DC7-842C-C603128249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237" y="1567712"/>
            <a:ext cx="8596668" cy="2273188"/>
          </a:xfrm>
        </p:spPr>
        <p:txBody>
          <a:bodyPr>
            <a:noAutofit/>
          </a:bodyPr>
          <a:lstStyle/>
          <a:p>
            <a:r>
              <a:rPr lang="en-US" sz="2000" dirty="0"/>
              <a:t>To view the actual accommodation plan, you will need to first pull up an individual student in FOCUS</a:t>
            </a:r>
          </a:p>
          <a:p>
            <a:r>
              <a:rPr lang="en-US" sz="2000" dirty="0"/>
              <a:t>Click on the “504” tab in the student’s demographic panel</a:t>
            </a:r>
          </a:p>
          <a:p>
            <a:r>
              <a:rPr lang="en-US" sz="2000" dirty="0"/>
              <a:t>In the “504 Annual Review” section, there are uploaded files for each year’s 504 meetings.  You will have to click and download the current accommodation plan</a:t>
            </a:r>
          </a:p>
          <a:p>
            <a:r>
              <a:rPr lang="en-US" sz="2000" dirty="0"/>
              <a:t>If you do not have access to see the 504 tab, check that your principal has given you the “Test Coordinator” role in FOCUS</a:t>
            </a:r>
          </a:p>
        </p:txBody>
      </p:sp>
    </p:spTree>
    <p:extLst>
      <p:ext uri="{BB962C8B-B14F-4D97-AF65-F5344CB8AC3E}">
        <p14:creationId xmlns:p14="http://schemas.microsoft.com/office/powerpoint/2010/main" val="402504571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448</TotalTime>
  <Words>1106</Words>
  <Application>Microsoft Office PowerPoint</Application>
  <PresentationFormat>Widescreen</PresentationFormat>
  <Paragraphs>88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Trebuchet MS</vt:lpstr>
      <vt:lpstr>Wingdings 3</vt:lpstr>
      <vt:lpstr>Facet</vt:lpstr>
      <vt:lpstr>PAPER BASED ACCOMODATED TEST</vt:lpstr>
      <vt:lpstr>Eligibility</vt:lpstr>
      <vt:lpstr>Eligible Tests for PBT</vt:lpstr>
      <vt:lpstr>Where to Find Assistance</vt:lpstr>
      <vt:lpstr>Ways to Check Who Has PBT?</vt:lpstr>
      <vt:lpstr>District Reports</vt:lpstr>
      <vt:lpstr>Report Results </vt:lpstr>
      <vt:lpstr>Students with a 504</vt:lpstr>
      <vt:lpstr>504 Students</vt:lpstr>
      <vt:lpstr>PowerPoint Presentation</vt:lpstr>
      <vt:lpstr>Requesting a Paper Based Test </vt:lpstr>
      <vt:lpstr>PowerPoint Presentation</vt:lpstr>
      <vt:lpstr>PBT Files in Drive</vt:lpstr>
      <vt:lpstr>Blank Template</vt:lpstr>
      <vt:lpstr>K-2 After Testing</vt:lpstr>
      <vt:lpstr>3-10 After Testing</vt:lpstr>
      <vt:lpstr>Final Reminders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PAPER BASED ACCOMODATED TEST</dc:title>
  <dc:creator>Heather Rykard</dc:creator>
  <cp:lastModifiedBy>Heather Rykard</cp:lastModifiedBy>
  <cp:revision>22</cp:revision>
  <dcterms:created xsi:type="dcterms:W3CDTF">2024-08-05T14:30:56Z</dcterms:created>
  <dcterms:modified xsi:type="dcterms:W3CDTF">2025-08-08T16:42:43Z</dcterms:modified>
</cp:coreProperties>
</file>